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Barlow Condensed Semi-Bold" panose="020B0604020202020204" charset="0"/>
      <p:regular r:id="rId15"/>
    </p:embeddedFont>
    <p:embeddedFont>
      <p:font typeface="Montserrat Light" panose="00000400000000000000" pitchFamily="2" charset="0"/>
      <p:regular r:id="rId16"/>
    </p:embeddedFont>
    <p:embeddedFont>
      <p:font typeface="Montserrat Light Bold" panose="020B0604020202020204" charset="0"/>
      <p:regular r:id="rId17"/>
    </p:embeddedFont>
    <p:embeddedFont>
      <p:font typeface="Montserrat Light Italics" panose="020B0604020202020204" charset="0"/>
      <p:regular r:id="rId18"/>
    </p:embeddedFont>
    <p:embeddedFont>
      <p:font typeface="Open Sans" panose="020B0606030504020204" pitchFamily="34" charset="0"/>
      <p:regular r:id="rId19"/>
    </p:embeddedFont>
    <p:embeddedFont>
      <p:font typeface="Open Sans Bold" panose="020B0806030504020204" charset="0"/>
      <p:regular r:id="rId20"/>
    </p:embeddedFont>
    <p:embeddedFont>
      <p:font typeface="Open Sans Light" panose="020B0306030504020204" pitchFamily="3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svg"/><Relationship Id="rId3" Type="http://schemas.openxmlformats.org/officeDocument/2006/relationships/hyperlink" Target="https://github.com/rafaneda7" TargetMode="External"/><Relationship Id="rId7" Type="http://schemas.openxmlformats.org/officeDocument/2006/relationships/image" Target="../media/image18.svg"/><Relationship Id="rId12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svg"/><Relationship Id="rId5" Type="http://schemas.openxmlformats.org/officeDocument/2006/relationships/image" Target="../media/image16.sv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11" Type="http://schemas.openxmlformats.org/officeDocument/2006/relationships/slide" Target="slide12.xml"/><Relationship Id="rId5" Type="http://schemas.openxmlformats.org/officeDocument/2006/relationships/slide" Target="slide5.xml"/><Relationship Id="rId10" Type="http://schemas.openxmlformats.org/officeDocument/2006/relationships/slide" Target="slide11.xml"/><Relationship Id="rId4" Type="http://schemas.openxmlformats.org/officeDocument/2006/relationships/slide" Target="slide4.xml"/><Relationship Id="rId9" Type="http://schemas.openxmlformats.org/officeDocument/2006/relationships/slide" Target="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2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 rot="-2864487">
            <a:off x="11120554" y="7489909"/>
            <a:ext cx="9246792" cy="0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-5400000">
            <a:off x="-3041338" y="5051113"/>
            <a:ext cx="8092451" cy="0"/>
          </a:xfrm>
          <a:prstGeom prst="line">
            <a:avLst/>
          </a:prstGeom>
          <a:ln w="476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2554304">
            <a:off x="15641809" y="3874028"/>
            <a:ext cx="5115557" cy="10091892"/>
            <a:chOff x="0" y="0"/>
            <a:chExt cx="1347307" cy="26579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47307" cy="2657947"/>
            </a:xfrm>
            <a:custGeom>
              <a:avLst/>
              <a:gdLst/>
              <a:ahLst/>
              <a:cxnLst/>
              <a:rect l="l" t="t" r="r" b="b"/>
              <a:pathLst>
                <a:path w="1347307" h="2657947">
                  <a:moveTo>
                    <a:pt x="0" y="0"/>
                  </a:moveTo>
                  <a:lnTo>
                    <a:pt x="1347307" y="0"/>
                  </a:lnTo>
                  <a:lnTo>
                    <a:pt x="1347307" y="2657947"/>
                  </a:lnTo>
                  <a:lnTo>
                    <a:pt x="0" y="2657947"/>
                  </a:lnTo>
                  <a:close/>
                </a:path>
              </a:pathLst>
            </a:custGeom>
            <a:solidFill>
              <a:srgbClr val="13547E">
                <a:alpha val="94902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347307" cy="2705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8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415408" y="1815306"/>
            <a:ext cx="15013786" cy="217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ANÁLISIS EXPLORATORIO DE DATOS</a:t>
            </a:r>
          </a:p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(EDA)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15408" y="8065271"/>
            <a:ext cx="7728592" cy="1055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09"/>
              </a:lnSpc>
            </a:pPr>
            <a:r>
              <a:rPr lang="en-US" sz="2977" b="1" spc="291">
                <a:solidFill>
                  <a:srgbClr val="FDFDFD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Fecha: Diciembre 2024</a:t>
            </a:r>
          </a:p>
          <a:p>
            <a:pPr algn="l">
              <a:lnSpc>
                <a:spcPts val="4109"/>
              </a:lnSpc>
            </a:pPr>
            <a:r>
              <a:rPr lang="en-US" sz="2977" b="1" spc="291">
                <a:solidFill>
                  <a:srgbClr val="FDFDFD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Autor: Rafael Neda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15408" y="4158035"/>
            <a:ext cx="14032395" cy="2839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VENTAS Y DISTRIBUCIÓN A NIVEL GLOBAL Y REGIONAL  DE VIDEOJUEGOS ENTRE LOS AÑOS 1990-2024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53553" y="301912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601799"/>
            <a:ext cx="1750410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DISTRIBUCIÓN TEMPORAL DE VENTAS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670411" y="2633345"/>
            <a:ext cx="5223943" cy="251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Las </a:t>
            </a: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ventas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muestran picos en los meses de </a:t>
            </a: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octubre y noviembre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coincidiendo con la temporada navideña y de fin de año.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670411" y="6540921"/>
            <a:ext cx="5378830" cy="151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i="1">
                <a:solidFill>
                  <a:srgbClr val="000000"/>
                </a:solidFill>
                <a:latin typeface="Montserrat Light Italics"/>
                <a:ea typeface="Montserrat Light Italics"/>
                <a:cs typeface="Montserrat Light Italics"/>
                <a:sym typeface="Montserrat Light Italics"/>
              </a:rPr>
              <a:t>Enfocar lanzamientos importantes en el último trimestre del año.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7916" y="1813838"/>
            <a:ext cx="12747043" cy="888138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 rot="-5400000">
            <a:off x="-1504075" y="5333243"/>
            <a:ext cx="3814510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Ventas totales (%)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680879" y="9804708"/>
            <a:ext cx="177138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Mes del año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55008" y="2298700"/>
            <a:ext cx="8051742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Ventas totales (%) por mes entre los años 1990-2020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723664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24079" y="1283906"/>
            <a:ext cx="5099663" cy="6509790"/>
            <a:chOff x="0" y="0"/>
            <a:chExt cx="6799550" cy="867972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l="27624" r="27624"/>
            <a:stretch>
              <a:fillRect/>
            </a:stretch>
          </p:blipFill>
          <p:spPr>
            <a:xfrm>
              <a:off x="0" y="0"/>
              <a:ext cx="6799550" cy="867972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7097486" y="3028710"/>
            <a:ext cx="10161814" cy="4805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Los géneros más rentables son Action, Shooter y Sports.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América del Norte lidera las ventas globales, seguido por Europa.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Japón tiene un mercado único enfocado en role-playing (RPG), Strategy y Puzzle.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Los meses finales del año (Octubre y Noviembre) es donde se concentran la mayor cantidad de ventas.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97486" y="1113403"/>
            <a:ext cx="8829571" cy="915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  <a:spcBef>
                <a:spcPct val="0"/>
              </a:spcBef>
            </a:pPr>
            <a:r>
              <a:rPr lang="en-US" sz="5199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CONCLUSIONES CLAVES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24853" y="723664"/>
            <a:ext cx="17584153" cy="1780873"/>
            <a:chOff x="0" y="0"/>
            <a:chExt cx="4631217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31217" cy="469036"/>
            </a:xfrm>
            <a:custGeom>
              <a:avLst/>
              <a:gdLst/>
              <a:ahLst/>
              <a:cxnLst/>
              <a:rect l="l" t="t" r="r" b="b"/>
              <a:pathLst>
                <a:path w="4631217" h="469036">
                  <a:moveTo>
                    <a:pt x="0" y="0"/>
                  </a:moveTo>
                  <a:lnTo>
                    <a:pt x="4631217" y="0"/>
                  </a:lnTo>
                  <a:lnTo>
                    <a:pt x="4631217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631217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131773" y="1324733"/>
            <a:ext cx="5765607" cy="7178942"/>
            <a:chOff x="0" y="0"/>
            <a:chExt cx="7687476" cy="9571923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/>
            <a:srcRect l="27060" r="27060"/>
            <a:stretch>
              <a:fillRect/>
            </a:stretch>
          </p:blipFill>
          <p:spPr>
            <a:xfrm>
              <a:off x="0" y="0"/>
              <a:ext cx="7687476" cy="9571923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367944" y="2484946"/>
            <a:ext cx="10161814" cy="61964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Priorizar lanzamientos en géneros líderes, tomando en cuenta la región.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Fortalecer presencia en América del Norte y Europa, quienes son lideres globales en ventas de videojuegos.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Personalizar campañas para Japón, enfocadas en videojuegos con temática de role-playing (RPG), Strategy y Puzzle.</a:t>
            </a:r>
          </a:p>
          <a:p>
            <a:pPr marL="596141" lvl="1" indent="-298071" algn="l">
              <a:lnSpc>
                <a:spcPts val="5522"/>
              </a:lnSpc>
              <a:buAutoNum type="arabicPeriod"/>
            </a:pPr>
            <a:r>
              <a:rPr lang="en-US" sz="2761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Aprovechar la temporada navideña y de fin de año para maximizar ingresos.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-1017814" y="792411"/>
            <a:ext cx="10161814" cy="1557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  <a:spcBef>
                <a:spcPct val="0"/>
              </a:spcBef>
            </a:pPr>
            <a:r>
              <a:rPr lang="en-US" sz="43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RECOMENDACIONES ESTRATÉGICAS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47020"/>
          </a:xfrm>
          <a:custGeom>
            <a:avLst/>
            <a:gdLst/>
            <a:ahLst/>
            <a:cxnLst/>
            <a:rect l="l" t="t" r="r" b="b"/>
            <a:pathLst>
              <a:path w="18288000" h="1044702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61586" y="4434500"/>
            <a:ext cx="8026983" cy="580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3"/>
              </a:lnSpc>
            </a:pPr>
            <a:r>
              <a:rPr lang="en-US" sz="3395" u="sng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  <a:hlinkClick r:id="rId3" tooltip="https://github.com/rafaneda7"/>
              </a:rPr>
              <a:t>https://github.com/rafaneda7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061586" y="3733167"/>
            <a:ext cx="8026983" cy="580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3"/>
              </a:lnSpc>
            </a:pPr>
            <a:r>
              <a:rPr lang="en-US" sz="3395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rafael.angel.neda@gmail.com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061586" y="5109046"/>
            <a:ext cx="8026983" cy="580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3"/>
              </a:lnSpc>
            </a:pPr>
            <a:r>
              <a:rPr lang="en-US" sz="3395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Valencia - España</a:t>
            </a:r>
          </a:p>
        </p:txBody>
      </p:sp>
      <p:sp>
        <p:nvSpPr>
          <p:cNvPr id="6" name="Freeform 6"/>
          <p:cNvSpPr/>
          <p:nvPr/>
        </p:nvSpPr>
        <p:spPr>
          <a:xfrm>
            <a:off x="2328077" y="5162070"/>
            <a:ext cx="527545" cy="527545"/>
          </a:xfrm>
          <a:custGeom>
            <a:avLst/>
            <a:gdLst/>
            <a:ahLst/>
            <a:cxnLst/>
            <a:rect l="l" t="t" r="r" b="b"/>
            <a:pathLst>
              <a:path w="527545" h="527545">
                <a:moveTo>
                  <a:pt x="0" y="0"/>
                </a:moveTo>
                <a:lnTo>
                  <a:pt x="527544" y="0"/>
                </a:lnTo>
                <a:lnTo>
                  <a:pt x="527544" y="527544"/>
                </a:lnTo>
                <a:lnTo>
                  <a:pt x="0" y="5275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2328077" y="3799842"/>
            <a:ext cx="527545" cy="527545"/>
          </a:xfrm>
          <a:custGeom>
            <a:avLst/>
            <a:gdLst/>
            <a:ahLst/>
            <a:cxnLst/>
            <a:rect l="l" t="t" r="r" b="b"/>
            <a:pathLst>
              <a:path w="527545" h="527545">
                <a:moveTo>
                  <a:pt x="0" y="0"/>
                </a:moveTo>
                <a:lnTo>
                  <a:pt x="527544" y="0"/>
                </a:lnTo>
                <a:lnTo>
                  <a:pt x="527544" y="527544"/>
                </a:lnTo>
                <a:lnTo>
                  <a:pt x="0" y="5275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328077" y="4501175"/>
            <a:ext cx="527308" cy="527545"/>
          </a:xfrm>
          <a:custGeom>
            <a:avLst/>
            <a:gdLst/>
            <a:ahLst/>
            <a:cxnLst/>
            <a:rect l="l" t="t" r="r" b="b"/>
            <a:pathLst>
              <a:path w="527308" h="527545">
                <a:moveTo>
                  <a:pt x="0" y="0"/>
                </a:moveTo>
                <a:lnTo>
                  <a:pt x="527308" y="0"/>
                </a:lnTo>
                <a:lnTo>
                  <a:pt x="527308" y="527545"/>
                </a:lnTo>
                <a:lnTo>
                  <a:pt x="0" y="52754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 flipH="1">
            <a:off x="2720811" y="6089762"/>
            <a:ext cx="23812" cy="698318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2744623" y="-4270584"/>
            <a:ext cx="0" cy="6596842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2433226" y="2427457"/>
            <a:ext cx="7667892" cy="1132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240"/>
              </a:lnSpc>
              <a:spcBef>
                <a:spcPct val="0"/>
              </a:spcBef>
            </a:pPr>
            <a:r>
              <a:rPr lang="en-US" sz="6695" spc="6">
                <a:solidFill>
                  <a:srgbClr val="2E2E2E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CONTACTO</a:t>
            </a:r>
          </a:p>
        </p:txBody>
      </p:sp>
      <p:sp>
        <p:nvSpPr>
          <p:cNvPr id="12" name="Freeform 12"/>
          <p:cNvSpPr/>
          <p:nvPr/>
        </p:nvSpPr>
        <p:spPr>
          <a:xfrm rot="-10770471">
            <a:off x="636674" y="8806973"/>
            <a:ext cx="784052" cy="784052"/>
          </a:xfrm>
          <a:custGeom>
            <a:avLst/>
            <a:gdLst/>
            <a:ahLst/>
            <a:cxnLst/>
            <a:rect l="l" t="t" r="r" b="b"/>
            <a:pathLst>
              <a:path w="784052" h="784052">
                <a:moveTo>
                  <a:pt x="0" y="0"/>
                </a:moveTo>
                <a:lnTo>
                  <a:pt x="784052" y="0"/>
                </a:lnTo>
                <a:lnTo>
                  <a:pt x="784052" y="784052"/>
                </a:lnTo>
                <a:lnTo>
                  <a:pt x="0" y="784052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2147524" y="0"/>
            <a:ext cx="6140476" cy="5223510"/>
            <a:chOff x="0" y="0"/>
            <a:chExt cx="1617245" cy="137573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617245" cy="1375739"/>
            </a:xfrm>
            <a:custGeom>
              <a:avLst/>
              <a:gdLst/>
              <a:ahLst/>
              <a:cxnLst/>
              <a:rect l="l" t="t" r="r" b="b"/>
              <a:pathLst>
                <a:path w="1617245" h="1375739">
                  <a:moveTo>
                    <a:pt x="0" y="0"/>
                  </a:moveTo>
                  <a:lnTo>
                    <a:pt x="1617245" y="0"/>
                  </a:lnTo>
                  <a:lnTo>
                    <a:pt x="1617245" y="1375739"/>
                  </a:lnTo>
                  <a:lnTo>
                    <a:pt x="0" y="1375739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617245" cy="14233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8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3007259" y="662770"/>
            <a:ext cx="4613583" cy="3757973"/>
          </a:xfrm>
          <a:custGeom>
            <a:avLst/>
            <a:gdLst/>
            <a:ahLst/>
            <a:cxnLst/>
            <a:rect l="l" t="t" r="r" b="b"/>
            <a:pathLst>
              <a:path w="4613583" h="3757973">
                <a:moveTo>
                  <a:pt x="0" y="0"/>
                </a:moveTo>
                <a:lnTo>
                  <a:pt x="4613584" y="0"/>
                </a:lnTo>
                <a:lnTo>
                  <a:pt x="4613584" y="3757974"/>
                </a:lnTo>
                <a:lnTo>
                  <a:pt x="0" y="3757974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0474" y="723664"/>
            <a:ext cx="19130211" cy="1780873"/>
            <a:chOff x="0" y="0"/>
            <a:chExt cx="5038409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38410" cy="469036"/>
            </a:xfrm>
            <a:custGeom>
              <a:avLst/>
              <a:gdLst/>
              <a:ahLst/>
              <a:cxnLst/>
              <a:rect l="l" t="t" r="r" b="b"/>
              <a:pathLst>
                <a:path w="5038410" h="469036">
                  <a:moveTo>
                    <a:pt x="0" y="0"/>
                  </a:moveTo>
                  <a:lnTo>
                    <a:pt x="5038410" y="0"/>
                  </a:lnTo>
                  <a:lnTo>
                    <a:pt x="503841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038409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8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3431899"/>
            <a:ext cx="1136393" cy="1110759"/>
            <a:chOff x="0" y="0"/>
            <a:chExt cx="304285" cy="2974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1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5391788"/>
            <a:ext cx="1136393" cy="1110759"/>
            <a:chOff x="0" y="0"/>
            <a:chExt cx="304285" cy="29742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2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7355114"/>
            <a:ext cx="1136393" cy="1110759"/>
            <a:chOff x="0" y="0"/>
            <a:chExt cx="304285" cy="29742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3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352781" y="3430180"/>
            <a:ext cx="1136393" cy="1110759"/>
            <a:chOff x="0" y="0"/>
            <a:chExt cx="304285" cy="29742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4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6352781" y="5390070"/>
            <a:ext cx="1136393" cy="1110759"/>
            <a:chOff x="0" y="0"/>
            <a:chExt cx="304285" cy="29742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5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352781" y="7353396"/>
            <a:ext cx="1136393" cy="1110759"/>
            <a:chOff x="0" y="0"/>
            <a:chExt cx="304285" cy="297421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6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2677855" y="3500921"/>
            <a:ext cx="1136393" cy="1110759"/>
            <a:chOff x="0" y="0"/>
            <a:chExt cx="304285" cy="29742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7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677855" y="5460810"/>
            <a:ext cx="1136393" cy="1110759"/>
            <a:chOff x="0" y="0"/>
            <a:chExt cx="304285" cy="29742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8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677855" y="7424136"/>
            <a:ext cx="1136393" cy="1110759"/>
            <a:chOff x="0" y="0"/>
            <a:chExt cx="304285" cy="29742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304285" cy="297421"/>
            </a:xfrm>
            <a:custGeom>
              <a:avLst/>
              <a:gdLst/>
              <a:ahLst/>
              <a:cxnLst/>
              <a:rect l="l" t="t" r="r" b="b"/>
              <a:pathLst>
                <a:path w="304285" h="297421">
                  <a:moveTo>
                    <a:pt x="0" y="0"/>
                  </a:moveTo>
                  <a:lnTo>
                    <a:pt x="304285" y="0"/>
                  </a:lnTo>
                  <a:lnTo>
                    <a:pt x="304285" y="297421"/>
                  </a:lnTo>
                  <a:lnTo>
                    <a:pt x="0" y="297421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85725"/>
              <a:ext cx="304285" cy="383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879"/>
                </a:lnSpc>
              </a:pPr>
              <a:r>
                <a:rPr lang="en-US" sz="4199" b="1">
                  <a:solidFill>
                    <a:srgbClr val="FFFFFF"/>
                  </a:solidFill>
                  <a:latin typeface="Barlow Condensed Semi-Bold"/>
                  <a:ea typeface="Barlow Condensed Semi-Bold"/>
                  <a:cs typeface="Barlow Condensed Semi-Bold"/>
                  <a:sym typeface="Barlow Condensed Semi-Bold"/>
                </a:rPr>
                <a:t>9</a:t>
              </a:r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2013786" y="686332"/>
            <a:ext cx="7745415" cy="1674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26"/>
              </a:lnSpc>
            </a:pPr>
            <a:r>
              <a:rPr lang="en-US" sz="9447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ÍNDICE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283043" y="3384274"/>
            <a:ext cx="309465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3" action="ppaction://hlinksldjump"/>
              </a:rPr>
              <a:t>Introducción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2283043" y="3851261"/>
            <a:ext cx="2751215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Que se evaluó en el EDA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283043" y="5342445"/>
            <a:ext cx="309465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4" action="ppaction://hlinksldjump"/>
              </a:rPr>
              <a:t>Problemáticas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2283043" y="5809433"/>
            <a:ext cx="3357529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¿Por qué analizar las ventas de videojuegos?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283043" y="7307489"/>
            <a:ext cx="309465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5" action="ppaction://hlinksldjump"/>
              </a:rPr>
              <a:t>Metodología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283043" y="7774477"/>
            <a:ext cx="2751215" cy="343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Etapas del análisis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7610969" y="3380837"/>
            <a:ext cx="3801336" cy="45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4"/>
              </a:lnSpc>
            </a:pPr>
            <a:r>
              <a:rPr lang="en-US" sz="2596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6" action="ppaction://hlinksldjump"/>
              </a:rPr>
              <a:t>Analisis de Géneros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610969" y="3847825"/>
            <a:ext cx="3652634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Géneros de videojuegos mas rentables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610969" y="5339008"/>
            <a:ext cx="4557863" cy="457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4"/>
              </a:lnSpc>
            </a:pPr>
            <a:r>
              <a:rPr lang="en-US" sz="2596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7" action="ppaction://hlinksldjump"/>
              </a:rPr>
              <a:t>Tendencias Regionales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7610969" y="5805996"/>
            <a:ext cx="3801336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Distribución de ventas por región y luego vs género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7610969" y="7304053"/>
            <a:ext cx="4208211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8" action="ppaction://hlinksldjump"/>
              </a:rPr>
              <a:t>Compañias de consolas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7610969" y="7771040"/>
            <a:ext cx="3200920" cy="343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Compañias vs Región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936044" y="3451577"/>
            <a:ext cx="399406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9" action="ppaction://hlinksldjump"/>
              </a:rPr>
              <a:t>Distribución de Ventas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3936044" y="3918565"/>
            <a:ext cx="3501532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mes del lanzamiento vs Ventas totales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3936044" y="5409749"/>
            <a:ext cx="309465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10" action="ppaction://hlinksldjump"/>
              </a:rPr>
              <a:t>Conclusiones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3936044" y="5876736"/>
            <a:ext cx="3094656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 ventas vs género, lanzamiento y región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3936044" y="7374793"/>
            <a:ext cx="309465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u="sng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  <a:hlinkClick r:id="rId11" action="ppaction://hlinksldjump"/>
              </a:rPr>
              <a:t>Estrategias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3936044" y="7841781"/>
            <a:ext cx="3501532" cy="705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55"/>
              </a:lnSpc>
            </a:pPr>
            <a:r>
              <a:rPr lang="en-US" sz="2069" spc="202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Recomendaciones para mejorar la problematica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80474" y="723664"/>
            <a:ext cx="19130211" cy="1780873"/>
            <a:chOff x="0" y="0"/>
            <a:chExt cx="5038409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38410" cy="469036"/>
            </a:xfrm>
            <a:custGeom>
              <a:avLst/>
              <a:gdLst/>
              <a:ahLst/>
              <a:cxnLst/>
              <a:rect l="l" t="t" r="r" b="b"/>
              <a:pathLst>
                <a:path w="5038410" h="469036">
                  <a:moveTo>
                    <a:pt x="0" y="0"/>
                  </a:moveTo>
                  <a:lnTo>
                    <a:pt x="5038410" y="0"/>
                  </a:lnTo>
                  <a:lnTo>
                    <a:pt x="503841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5038409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6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2364282" y="2762292"/>
            <a:ext cx="7154899" cy="7137374"/>
          </a:xfrm>
          <a:custGeom>
            <a:avLst/>
            <a:gdLst/>
            <a:ahLst/>
            <a:cxnLst/>
            <a:rect l="l" t="t" r="r" b="b"/>
            <a:pathLst>
              <a:path w="7154899" h="7137374">
                <a:moveTo>
                  <a:pt x="0" y="0"/>
                </a:moveTo>
                <a:lnTo>
                  <a:pt x="7154900" y="0"/>
                </a:lnTo>
                <a:lnTo>
                  <a:pt x="7154900" y="7137374"/>
                </a:lnTo>
                <a:lnTo>
                  <a:pt x="0" y="71373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2" b="-12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013786" y="686332"/>
            <a:ext cx="12029063" cy="1674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226"/>
              </a:lnSpc>
            </a:pPr>
            <a:r>
              <a:rPr lang="en-US" sz="9447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INTRODUCCIÓN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50694" y="3242925"/>
            <a:ext cx="7384308" cy="6099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2"/>
              </a:lnSpc>
            </a:pPr>
            <a:r>
              <a:rPr lang="en-US" sz="2534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 industria de los videojuegos ha experimentado un crecimiento exponencial en las últimas</a:t>
            </a:r>
          </a:p>
          <a:p>
            <a:pPr algn="l">
              <a:lnSpc>
                <a:spcPts val="3802"/>
              </a:lnSpc>
            </a:pPr>
            <a:r>
              <a:rPr lang="en-US" sz="2534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décadas. El objetivo de esta investigación, es realizar un Análisis Exploratorio de Datos (EDA) sobre las ventas y distribución de videojuegos a nivel global entre 1990 y 2024 (No se tomaron en cuenta las ventas entre los años 2021-2024 por falta de datos), evaluando:</a:t>
            </a:r>
          </a:p>
          <a:p>
            <a:pPr marL="547298" lvl="1" indent="-273649" algn="l">
              <a:lnSpc>
                <a:spcPts val="5069"/>
              </a:lnSpc>
              <a:buFont typeface="Arial"/>
              <a:buChar char="•"/>
            </a:pPr>
            <a:r>
              <a:rPr lang="en-US" sz="2534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Géneros más rentables</a:t>
            </a:r>
          </a:p>
          <a:p>
            <a:pPr marL="547298" lvl="1" indent="-273649" algn="l">
              <a:lnSpc>
                <a:spcPts val="5069"/>
              </a:lnSpc>
              <a:buFont typeface="Arial"/>
              <a:buChar char="•"/>
            </a:pPr>
            <a:r>
              <a:rPr lang="en-US" sz="2534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Plataformas / Compañias más exitosas</a:t>
            </a:r>
          </a:p>
          <a:p>
            <a:pPr marL="547298" lvl="1" indent="-273649" algn="l">
              <a:lnSpc>
                <a:spcPts val="5069"/>
              </a:lnSpc>
              <a:buFont typeface="Arial"/>
              <a:buChar char="•"/>
            </a:pPr>
            <a:r>
              <a:rPr lang="en-US" sz="2534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Tendencias regionales.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sp>
        <p:nvSpPr>
          <p:cNvPr id="5" name="AutoShape 5"/>
          <p:cNvSpPr/>
          <p:nvPr/>
        </p:nvSpPr>
        <p:spPr>
          <a:xfrm rot="-5400000">
            <a:off x="13020868" y="4570070"/>
            <a:ext cx="7740437" cy="0"/>
          </a:xfrm>
          <a:prstGeom prst="line">
            <a:avLst/>
          </a:prstGeom>
          <a:ln w="47625" cap="flat">
            <a:solidFill>
              <a:srgbClr val="13547E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5829218" y="2174267"/>
            <a:ext cx="10646030" cy="3513258"/>
            <a:chOff x="0" y="0"/>
            <a:chExt cx="2803893" cy="92530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03893" cy="925302"/>
            </a:xfrm>
            <a:custGeom>
              <a:avLst/>
              <a:gdLst/>
              <a:ahLst/>
              <a:cxnLst/>
              <a:rect l="l" t="t" r="r" b="b"/>
              <a:pathLst>
                <a:path w="2803893" h="925302">
                  <a:moveTo>
                    <a:pt x="0" y="0"/>
                  </a:moveTo>
                  <a:lnTo>
                    <a:pt x="2803893" y="0"/>
                  </a:lnTo>
                  <a:lnTo>
                    <a:pt x="2803893" y="925302"/>
                  </a:lnTo>
                  <a:lnTo>
                    <a:pt x="0" y="9253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803893" cy="9729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670586" lvl="1" indent="-335293" algn="l">
                <a:lnSpc>
                  <a:spcPts val="4286"/>
                </a:lnSpc>
                <a:buFont typeface="Arial"/>
                <a:buChar char="•"/>
              </a:pPr>
              <a:r>
                <a:rPr lang="en-US" sz="3106" spc="304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Identificar los géneros mas rentables</a:t>
              </a:r>
            </a:p>
            <a:p>
              <a:pPr marL="670586" lvl="1" indent="-335293" algn="l">
                <a:lnSpc>
                  <a:spcPts val="4286"/>
                </a:lnSpc>
                <a:buFont typeface="Arial"/>
                <a:buChar char="•"/>
              </a:pPr>
              <a:r>
                <a:rPr lang="en-US" sz="3106" spc="304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Determinar las regiones clave para las ventas</a:t>
              </a:r>
            </a:p>
            <a:p>
              <a:pPr marL="670586" lvl="1" indent="-335293" algn="l">
                <a:lnSpc>
                  <a:spcPts val="4286"/>
                </a:lnSpc>
                <a:buFont typeface="Arial"/>
                <a:buChar char="•"/>
              </a:pPr>
              <a:r>
                <a:rPr lang="en-US" sz="3106" spc="304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Analizar qué plataformas generan mayores ingresos.</a:t>
              </a:r>
            </a:p>
            <a:p>
              <a:pPr marL="670586" lvl="1" indent="-335293" algn="l">
                <a:lnSpc>
                  <a:spcPts val="4286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106" spc="304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Comprender las tendencias temporales que afectan las ventas.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5829218" y="674370"/>
            <a:ext cx="6394314" cy="641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PROBLEMAS A RESOLVER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9C583188-D7D6-1A52-A609-EB0033BC5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7061"/>
            <a:ext cx="4749410" cy="103340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321" y="5022224"/>
            <a:ext cx="2569421" cy="2873462"/>
            <a:chOff x="0" y="0"/>
            <a:chExt cx="764070" cy="8544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64070" cy="854482"/>
            </a:xfrm>
            <a:custGeom>
              <a:avLst/>
              <a:gdLst/>
              <a:ahLst/>
              <a:cxnLst/>
              <a:rect l="l" t="t" r="r" b="b"/>
              <a:pathLst>
                <a:path w="764070" h="854482">
                  <a:moveTo>
                    <a:pt x="0" y="0"/>
                  </a:moveTo>
                  <a:lnTo>
                    <a:pt x="764070" y="0"/>
                  </a:lnTo>
                  <a:lnTo>
                    <a:pt x="764070" y="854482"/>
                  </a:lnTo>
                  <a:lnTo>
                    <a:pt x="0" y="8544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764070" cy="9116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Tratamiento de valores nulos y calidad del Dataset</a:t>
              </a:r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0" y="2922231"/>
            <a:ext cx="13539151" cy="23813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4228114" y="0"/>
            <a:ext cx="4083222" cy="8229600"/>
          </a:xfrm>
          <a:custGeom>
            <a:avLst/>
            <a:gdLst/>
            <a:ahLst/>
            <a:cxnLst/>
            <a:rect l="l" t="t" r="r" b="b"/>
            <a:pathLst>
              <a:path w="4083222" h="8229600">
                <a:moveTo>
                  <a:pt x="0" y="0"/>
                </a:moveTo>
                <a:lnTo>
                  <a:pt x="4083222" y="0"/>
                </a:lnTo>
                <a:lnTo>
                  <a:pt x="40832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160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140629" y="2168641"/>
            <a:ext cx="1554806" cy="155480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96"/>
                </a:lnSpc>
              </a:pPr>
              <a:r>
                <a:rPr lang="en-US" sz="3693" b="1" spc="36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4882035" y="2168641"/>
            <a:ext cx="1554806" cy="155480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96"/>
                </a:lnSpc>
              </a:pPr>
              <a:r>
                <a:rPr lang="en-US" sz="3693" b="1" spc="36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555221" y="2144828"/>
            <a:ext cx="1554806" cy="155480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96"/>
                </a:lnSpc>
              </a:pPr>
              <a:r>
                <a:rPr lang="en-US" sz="3693" b="1" spc="36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3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984345" y="2121016"/>
            <a:ext cx="1554806" cy="155480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096"/>
                </a:lnSpc>
              </a:pPr>
              <a:r>
                <a:rPr lang="en-US" sz="3693" b="1" spc="361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4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4374728" y="4974599"/>
            <a:ext cx="2569421" cy="1806662"/>
            <a:chOff x="0" y="0"/>
            <a:chExt cx="764070" cy="53724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64070" cy="537248"/>
            </a:xfrm>
            <a:custGeom>
              <a:avLst/>
              <a:gdLst/>
              <a:ahLst/>
              <a:cxnLst/>
              <a:rect l="l" t="t" r="r" b="b"/>
              <a:pathLst>
                <a:path w="764070" h="537248">
                  <a:moveTo>
                    <a:pt x="0" y="0"/>
                  </a:moveTo>
                  <a:lnTo>
                    <a:pt x="764070" y="0"/>
                  </a:lnTo>
                  <a:lnTo>
                    <a:pt x="764070" y="537248"/>
                  </a:lnTo>
                  <a:lnTo>
                    <a:pt x="0" y="53724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764070" cy="5943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Estudio de variables individuales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8047914" y="4974599"/>
            <a:ext cx="2569421" cy="2340062"/>
            <a:chOff x="0" y="0"/>
            <a:chExt cx="764070" cy="69586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64070" cy="695865"/>
            </a:xfrm>
            <a:custGeom>
              <a:avLst/>
              <a:gdLst/>
              <a:ahLst/>
              <a:cxnLst/>
              <a:rect l="l" t="t" r="r" b="b"/>
              <a:pathLst>
                <a:path w="764070" h="695865">
                  <a:moveTo>
                    <a:pt x="0" y="0"/>
                  </a:moveTo>
                  <a:lnTo>
                    <a:pt x="764070" y="0"/>
                  </a:lnTo>
                  <a:lnTo>
                    <a:pt x="764070" y="695865"/>
                  </a:lnTo>
                  <a:lnTo>
                    <a:pt x="0" y="6958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764070" cy="753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Exploración de relaciones entre pares de variables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1396549" y="5022224"/>
            <a:ext cx="2740737" cy="3940262"/>
            <a:chOff x="0" y="0"/>
            <a:chExt cx="815014" cy="117171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5014" cy="1171717"/>
            </a:xfrm>
            <a:custGeom>
              <a:avLst/>
              <a:gdLst/>
              <a:ahLst/>
              <a:cxnLst/>
              <a:rect l="l" t="t" r="r" b="b"/>
              <a:pathLst>
                <a:path w="815014" h="1171717">
                  <a:moveTo>
                    <a:pt x="0" y="0"/>
                  </a:moveTo>
                  <a:lnTo>
                    <a:pt x="815014" y="0"/>
                  </a:lnTo>
                  <a:lnTo>
                    <a:pt x="815014" y="1171717"/>
                  </a:lnTo>
                  <a:lnTo>
                    <a:pt x="0" y="117171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57150"/>
              <a:ext cx="815014" cy="12288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000000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Identificación de patrones complejos en los datos (Relación entre mas de 2 variables)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4228114" y="0"/>
            <a:ext cx="4083222" cy="8229600"/>
            <a:chOff x="0" y="0"/>
            <a:chExt cx="5444296" cy="10972800"/>
          </a:xfrm>
        </p:grpSpPr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4"/>
            <a:srcRect l="35828" r="35828"/>
            <a:stretch>
              <a:fillRect/>
            </a:stretch>
          </p:blipFill>
          <p:spPr>
            <a:xfrm>
              <a:off x="0" y="0"/>
              <a:ext cx="5444296" cy="10972800"/>
            </a:xfrm>
            <a:prstGeom prst="rect">
              <a:avLst/>
            </a:prstGeom>
          </p:spPr>
        </p:pic>
      </p:grpSp>
      <p:sp>
        <p:nvSpPr>
          <p:cNvPr id="31" name="TextBox 31"/>
          <p:cNvSpPr txBox="1"/>
          <p:nvPr/>
        </p:nvSpPr>
        <p:spPr>
          <a:xfrm>
            <a:off x="633321" y="3957383"/>
            <a:ext cx="2569421" cy="1026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43"/>
              </a:lnSpc>
              <a:spcBef>
                <a:spcPct val="0"/>
              </a:spcBef>
            </a:pPr>
            <a:r>
              <a:rPr lang="en-US" sz="3002" b="1" spc="3">
                <a:solidFill>
                  <a:srgbClr val="2E2E2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Limpieza de datos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8700" y="942975"/>
            <a:ext cx="12510451" cy="774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16"/>
              </a:lnSpc>
            </a:pPr>
            <a:r>
              <a:rPr lang="en-US" sz="4369" b="1">
                <a:solidFill>
                  <a:srgbClr val="2E2E2E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METODOLOGÍA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374728" y="3909758"/>
            <a:ext cx="2569421" cy="1026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43"/>
              </a:lnSpc>
              <a:spcBef>
                <a:spcPct val="0"/>
              </a:spcBef>
            </a:pPr>
            <a:r>
              <a:rPr lang="en-US" sz="3002" b="1" spc="3">
                <a:solidFill>
                  <a:srgbClr val="2E2E2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Análisis Univariante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047914" y="3909758"/>
            <a:ext cx="2569421" cy="1026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43"/>
              </a:lnSpc>
              <a:spcBef>
                <a:spcPct val="0"/>
              </a:spcBef>
            </a:pPr>
            <a:r>
              <a:rPr lang="en-US" sz="3002" b="1" spc="3">
                <a:solidFill>
                  <a:srgbClr val="2E2E2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Análisis Bivariante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386210" y="3909758"/>
            <a:ext cx="2751077" cy="1026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43"/>
              </a:lnSpc>
              <a:spcBef>
                <a:spcPct val="0"/>
              </a:spcBef>
            </a:pPr>
            <a:r>
              <a:rPr lang="en-US" sz="3002" b="1" spc="3">
                <a:solidFill>
                  <a:srgbClr val="2E2E2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Análisis Multivariante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53553" y="301912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4320" y="564016"/>
            <a:ext cx="17504105" cy="1132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ANÁLISIS DE GÉNEROS RENTABLES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3494" y="2215594"/>
            <a:ext cx="6834367" cy="1957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Los géneros más rentables son Action, Shooter y Sports, representando más del 50% de las ventas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globales.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3494" y="5377684"/>
            <a:ext cx="5378830" cy="151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i="1">
                <a:solidFill>
                  <a:srgbClr val="000000"/>
                </a:solidFill>
                <a:latin typeface="Montserrat Light Italics"/>
                <a:ea typeface="Montserrat Light Italics"/>
                <a:cs typeface="Montserrat Light Italics"/>
                <a:sym typeface="Montserrat Light Italics"/>
              </a:rPr>
              <a:t>Foco en estos géneros para futuros lanzamientos y campañas de marketing.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4694" y="2209215"/>
            <a:ext cx="10142756" cy="8342365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8053232" y="2175655"/>
            <a:ext cx="990639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  <a:spcBef>
                <a:spcPct val="0"/>
              </a:spcBef>
            </a:pPr>
            <a:r>
              <a:rPr lang="en-US" sz="25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Distribución de ventas globales por género de videojuego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53553" y="301912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0" y="601799"/>
            <a:ext cx="1750410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DISTRIBUCIÓN DE VENTAS POR REGIÓN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3494" y="2420652"/>
            <a:ext cx="6834367" cy="3500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América del Norte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(NA): Principal mercado con más del 50% de las ventas.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Europa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(PAL): Segundo mercado más relevante.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Japón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(JP): Preferencia por role-playing (RPG), Strategy y Puzzle.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3494" y="6673882"/>
            <a:ext cx="5378830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i="1">
                <a:solidFill>
                  <a:srgbClr val="000000"/>
                </a:solidFill>
                <a:latin typeface="Montserrat Light Italics"/>
                <a:ea typeface="Montserrat Light Italics"/>
                <a:cs typeface="Montserrat Light Italics"/>
                <a:sym typeface="Montserrat Light Italics"/>
              </a:rPr>
              <a:t>Personalizar los lanzamientos según la demanda regional.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706" y="1841505"/>
            <a:ext cx="10023534" cy="8756412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373162" y="2272306"/>
            <a:ext cx="8652627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Comparación de Ventas Regionales con Ventas Totales</a:t>
            </a:r>
          </a:p>
        </p:txBody>
      </p:sp>
      <p:sp>
        <p:nvSpPr>
          <p:cNvPr id="11" name="TextBox 11"/>
          <p:cNvSpPr txBox="1"/>
          <p:nvPr/>
        </p:nvSpPr>
        <p:spPr>
          <a:xfrm rot="-5400000">
            <a:off x="6997832" y="6028575"/>
            <a:ext cx="3814510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Porcentaje de Ventas (%)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140682" y="9762621"/>
            <a:ext cx="1117587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Región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53553" y="301912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8378032" y="2468488"/>
            <a:ext cx="8881268" cy="7637891"/>
          </a:xfrm>
          <a:custGeom>
            <a:avLst/>
            <a:gdLst/>
            <a:ahLst/>
            <a:cxnLst/>
            <a:rect l="l" t="t" r="r" b="b"/>
            <a:pathLst>
              <a:path w="8881268" h="7637891">
                <a:moveTo>
                  <a:pt x="0" y="0"/>
                </a:moveTo>
                <a:lnTo>
                  <a:pt x="8881268" y="0"/>
                </a:lnTo>
                <a:lnTo>
                  <a:pt x="8881268" y="7637890"/>
                </a:lnTo>
                <a:lnTo>
                  <a:pt x="0" y="76378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593494" y="291284"/>
            <a:ext cx="16240648" cy="1716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DISTRIBUCIÓN DE VENTAS POR REGIÓN Y GÉNERO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3494" y="2420863"/>
            <a:ext cx="6834367" cy="3500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América del Norte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(NA): Principal mercado con más del 50% de las ventas.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Europa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(PAL): Segundo mercado más relevante.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Japón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(JP): Preferencia por role-playing (RPG), Strategy y Puzzle.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3494" y="6673882"/>
            <a:ext cx="5378830" cy="1005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i="1">
                <a:solidFill>
                  <a:srgbClr val="000000"/>
                </a:solidFill>
                <a:latin typeface="Montserrat Light Italics"/>
                <a:ea typeface="Montserrat Light Italics"/>
                <a:cs typeface="Montserrat Light Italics"/>
                <a:sym typeface="Montserrat Light Italics"/>
              </a:rPr>
              <a:t>Personalizar los lanzamientos según la demanda regional.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20" y="-47061"/>
            <a:ext cx="18273680" cy="10334061"/>
          </a:xfrm>
          <a:custGeom>
            <a:avLst/>
            <a:gdLst/>
            <a:ahLst/>
            <a:cxnLst/>
            <a:rect l="l" t="t" r="r" b="b"/>
            <a:pathLst>
              <a:path w="18273680" h="10334061">
                <a:moveTo>
                  <a:pt x="0" y="0"/>
                </a:moveTo>
                <a:lnTo>
                  <a:pt x="18273680" y="0"/>
                </a:lnTo>
                <a:lnTo>
                  <a:pt x="18273680" y="10334061"/>
                </a:lnTo>
                <a:lnTo>
                  <a:pt x="0" y="103340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-354" r="-354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353553" y="301912"/>
            <a:ext cx="18612853" cy="1780873"/>
            <a:chOff x="0" y="0"/>
            <a:chExt cx="4902150" cy="469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02150" cy="469036"/>
            </a:xfrm>
            <a:custGeom>
              <a:avLst/>
              <a:gdLst/>
              <a:ahLst/>
              <a:cxnLst/>
              <a:rect l="l" t="t" r="r" b="b"/>
              <a:pathLst>
                <a:path w="4902150" h="469036">
                  <a:moveTo>
                    <a:pt x="0" y="0"/>
                  </a:moveTo>
                  <a:lnTo>
                    <a:pt x="4902150" y="0"/>
                  </a:lnTo>
                  <a:lnTo>
                    <a:pt x="4902150" y="469036"/>
                  </a:lnTo>
                  <a:lnTo>
                    <a:pt x="0" y="469036"/>
                  </a:lnTo>
                  <a:close/>
                </a:path>
              </a:pathLst>
            </a:custGeom>
            <a:solidFill>
              <a:srgbClr val="13547E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902150" cy="5166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768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7952874" y="2306021"/>
            <a:ext cx="9877171" cy="7481957"/>
          </a:xfrm>
          <a:custGeom>
            <a:avLst/>
            <a:gdLst/>
            <a:ahLst/>
            <a:cxnLst/>
            <a:rect l="l" t="t" r="r" b="b"/>
            <a:pathLst>
              <a:path w="9877171" h="7481957">
                <a:moveTo>
                  <a:pt x="0" y="0"/>
                </a:moveTo>
                <a:lnTo>
                  <a:pt x="9877171" y="0"/>
                </a:lnTo>
                <a:lnTo>
                  <a:pt x="9877171" y="7481957"/>
                </a:lnTo>
                <a:lnTo>
                  <a:pt x="0" y="74819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0" y="601799"/>
            <a:ext cx="1750410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1">
                <a:solidFill>
                  <a:srgbClr val="FFFFFF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DISTRIBUCIÓN DE VENTAS COMPAÑÍA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3494" y="2420652"/>
            <a:ext cx="6834367" cy="3005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Las consolas de </a:t>
            </a: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Sony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(PlayStation: PS2,PS3,PS4...) y </a:t>
            </a: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Microsoft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(Xbox 360, Xbox One...) lideran las ventas globales.</a:t>
            </a:r>
          </a:p>
          <a:p>
            <a:pPr marL="604519" lvl="1" indent="-302260" algn="l">
              <a:lnSpc>
                <a:spcPts val="3919"/>
              </a:lnSpc>
              <a:buFont typeface="Arial"/>
              <a:buChar char="•"/>
            </a:pP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Nintendo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(Wii, WIIU, DS...)</a:t>
            </a:r>
            <a:r>
              <a:rPr lang="en-US" sz="2799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 </a:t>
            </a:r>
            <a:r>
              <a:rPr lang="en-US" sz="2799">
                <a:solidFill>
                  <a:srgbClr val="000000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tiene un alto desempeño en Japón.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3494" y="6673882"/>
            <a:ext cx="5378830" cy="151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 i="1">
                <a:solidFill>
                  <a:srgbClr val="000000"/>
                </a:solidFill>
                <a:latin typeface="Montserrat Light Italics"/>
                <a:ea typeface="Montserrat Light Italics"/>
                <a:cs typeface="Montserrat Light Italics"/>
                <a:sym typeface="Montserrat Light Italics"/>
              </a:rPr>
              <a:t>Priorizar plataformas que lideren por región para maximizar ventas.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681</Words>
  <Application>Microsoft Office PowerPoint</Application>
  <PresentationFormat>Personalizado</PresentationFormat>
  <Paragraphs>99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3" baseType="lpstr">
      <vt:lpstr>Open Sans</vt:lpstr>
      <vt:lpstr>Barlow Condensed Semi-Bold</vt:lpstr>
      <vt:lpstr>Montserrat Light Bold</vt:lpstr>
      <vt:lpstr>Open Sans Bold</vt:lpstr>
      <vt:lpstr>Arial</vt:lpstr>
      <vt:lpstr>Calibri</vt:lpstr>
      <vt:lpstr>Open Sans Light</vt:lpstr>
      <vt:lpstr>Montserrat Light Italics</vt:lpstr>
      <vt:lpstr>Montserrat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Exploratorio de Datos</dc:title>
  <cp:lastModifiedBy>rafael angel neda perdomo</cp:lastModifiedBy>
  <cp:revision>2</cp:revision>
  <dcterms:created xsi:type="dcterms:W3CDTF">2006-08-16T00:00:00Z</dcterms:created>
  <dcterms:modified xsi:type="dcterms:W3CDTF">2024-12-19T11:27:29Z</dcterms:modified>
  <dc:identifier>DAGZlM1FTu8</dc:identifier>
</cp:coreProperties>
</file>

<file path=docProps/thumbnail.jpeg>
</file>